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63" r:id="rId5"/>
    <p:sldId id="273" r:id="rId6"/>
    <p:sldId id="264" r:id="rId7"/>
    <p:sldId id="265" r:id="rId8"/>
    <p:sldId id="267" r:id="rId9"/>
    <p:sldId id="274" r:id="rId10"/>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47"/>
    <p:restoredTop sz="94771"/>
  </p:normalViewPr>
  <p:slideViewPr>
    <p:cSldViewPr>
      <p:cViewPr varScale="1">
        <p:scale>
          <a:sx n="117" d="100"/>
          <a:sy n="117" d="100"/>
        </p:scale>
        <p:origin x="84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ED741E-8CC7-E242-B4AA-2D9B815FCDA0}" type="datetimeFigureOut">
              <a:rPr lang="en-US" smtClean="0"/>
              <a:t>6/30/19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D8FF9E-DF61-6243-AA51-570ADC8FE4B9}" type="slidenum">
              <a:rPr lang="en-US" smtClean="0"/>
              <a:t>‹#›</a:t>
            </a:fld>
            <a:endParaRPr lang="en-US"/>
          </a:p>
        </p:txBody>
      </p:sp>
    </p:spTree>
    <p:extLst>
      <p:ext uri="{BB962C8B-B14F-4D97-AF65-F5344CB8AC3E}">
        <p14:creationId xmlns:p14="http://schemas.microsoft.com/office/powerpoint/2010/main" val="11199469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D8FF9E-DF61-6243-AA51-570ADC8FE4B9}" type="slidenum">
              <a:rPr lang="en-US" smtClean="0"/>
              <a:t>5</a:t>
            </a:fld>
            <a:endParaRPr lang="en-US"/>
          </a:p>
        </p:txBody>
      </p:sp>
    </p:spTree>
    <p:extLst>
      <p:ext uri="{BB962C8B-B14F-4D97-AF65-F5344CB8AC3E}">
        <p14:creationId xmlns:p14="http://schemas.microsoft.com/office/powerpoint/2010/main" val="3592881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D8FF9E-DF61-6243-AA51-570ADC8FE4B9}" type="slidenum">
              <a:rPr lang="en-US" smtClean="0"/>
              <a:t>7</a:t>
            </a:fld>
            <a:endParaRPr lang="en-US"/>
          </a:p>
        </p:txBody>
      </p:sp>
    </p:spTree>
    <p:extLst>
      <p:ext uri="{BB962C8B-B14F-4D97-AF65-F5344CB8AC3E}">
        <p14:creationId xmlns:p14="http://schemas.microsoft.com/office/powerpoint/2010/main" val="4143171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D8FF9E-DF61-6243-AA51-570ADC8FE4B9}" type="slidenum">
              <a:rPr lang="en-US" smtClean="0"/>
              <a:t>8</a:t>
            </a:fld>
            <a:endParaRPr lang="en-US"/>
          </a:p>
        </p:txBody>
      </p:sp>
    </p:spTree>
    <p:extLst>
      <p:ext uri="{BB962C8B-B14F-4D97-AF65-F5344CB8AC3E}">
        <p14:creationId xmlns:p14="http://schemas.microsoft.com/office/powerpoint/2010/main" val="8706389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descr="E:\002-KIMS BUSINESS\007-bizdesign.tv\000-PPT FOR KMONG\PSD\13-05-14\모니터.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783637" y="646773"/>
            <a:ext cx="3420164" cy="2989145"/>
          </a:xfrm>
          <a:prstGeom prst="rect">
            <a:avLst/>
          </a:prstGeom>
          <a:noFill/>
          <a:extLst>
            <a:ext uri="{909E8E84-426E-40DD-AFC4-6F175D3DCCD1}">
              <a14:hiddenFill xmlns:a14="http://schemas.microsoft.com/office/drawing/2010/main">
                <a:solidFill>
                  <a:srgbClr val="FFFFFF"/>
                </a:solidFill>
              </a14:hiddenFill>
            </a:ext>
          </a:extLst>
        </p:spPr>
      </p:pic>
      <p:sp>
        <p:nvSpPr>
          <p:cNvPr id="3" name="Picture Placeholder 2"/>
          <p:cNvSpPr>
            <a:spLocks noGrp="1"/>
          </p:cNvSpPr>
          <p:nvPr>
            <p:ph type="pic" sz="quarter" idx="10" hasCustomPrompt="1"/>
          </p:nvPr>
        </p:nvSpPr>
        <p:spPr>
          <a:xfrm>
            <a:off x="2921827" y="762025"/>
            <a:ext cx="3145598" cy="1943075"/>
          </a:xfrm>
          <a:prstGeom prst="rect">
            <a:avLst/>
          </a:prstGeom>
          <a:solidFill>
            <a:schemeClr val="bg1"/>
          </a:solidFill>
        </p:spPr>
        <p:txBody>
          <a:bodyPr/>
          <a:lstStyle>
            <a:lvl1pPr marL="0" indent="0" algn="ctr">
              <a:buNone/>
              <a:defRPr sz="2800" baseline="0"/>
            </a:lvl1pPr>
          </a:lstStyle>
          <a:p>
            <a:r>
              <a:rPr lang="en-US" altLang="ko-KR" dirty="0"/>
              <a:t>Insert Image</a:t>
            </a:r>
            <a:endParaRPr lang="ko-KR" altLang="en-US" dirty="0"/>
          </a:p>
        </p:txBody>
      </p:sp>
    </p:spTree>
    <p:extLst>
      <p:ext uri="{BB962C8B-B14F-4D97-AF65-F5344CB8AC3E}">
        <p14:creationId xmlns:p14="http://schemas.microsoft.com/office/powerpoint/2010/main" val="2219768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0" y="27216"/>
            <a:ext cx="6948264" cy="857250"/>
          </a:xfrm>
          <a:prstGeom prst="rect">
            <a:avLst/>
          </a:prstGeom>
        </p:spPr>
        <p:txBody>
          <a:bodyPr/>
          <a:lstStyle/>
          <a:p>
            <a:r>
              <a:rPr lang="en-US" altLang="ko-KR"/>
              <a:t>Click to edit Master title style</a:t>
            </a:r>
            <a:endParaRPr lang="ko-KR" altLang="en-US"/>
          </a:p>
        </p:txBody>
      </p:sp>
      <p:sp>
        <p:nvSpPr>
          <p:cNvPr id="3" name="Vertical Text Placeholder 2"/>
          <p:cNvSpPr>
            <a:spLocks noGrp="1"/>
          </p:cNvSpPr>
          <p:nvPr>
            <p:ph type="body" orient="vert" idx="1"/>
          </p:nvPr>
        </p:nvSpPr>
        <p:spPr>
          <a:xfrm>
            <a:off x="457200" y="1200151"/>
            <a:ext cx="8229600" cy="3394472"/>
          </a:xfrm>
          <a:prstGeom prst="rect">
            <a:avLst/>
          </a:prstGeom>
        </p:spPr>
        <p:txBody>
          <a:bodyPr vert="eaVert"/>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DF8C5CDB-1AEF-4522-8EAF-CE1F4E5D863E}" type="datetimeFigureOut">
              <a:rPr lang="ko-KR" altLang="en-US" smtClean="0"/>
              <a:t>2019. 6. 30.</a:t>
            </a:fld>
            <a:endParaRPr lang="ko-KR" alt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ko-KR" alt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83B0A39C-9AA3-4A83-82D7-24ADE085033F}" type="slidenum">
              <a:rPr lang="ko-KR" altLang="en-US" smtClean="0"/>
              <a:t>‹#›</a:t>
            </a:fld>
            <a:endParaRPr lang="ko-KR" altLang="en-US"/>
          </a:p>
        </p:txBody>
      </p:sp>
    </p:spTree>
    <p:extLst>
      <p:ext uri="{BB962C8B-B14F-4D97-AF65-F5344CB8AC3E}">
        <p14:creationId xmlns:p14="http://schemas.microsoft.com/office/powerpoint/2010/main" val="30255522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a:prstGeom prst="rect">
            <a:avLst/>
          </a:prstGeom>
        </p:spPr>
        <p:txBody>
          <a:bodyPr vert="eaVert"/>
          <a:lstStyle/>
          <a:p>
            <a:r>
              <a:rPr lang="en-US" altLang="ko-KR"/>
              <a:t>Click to edit Master title style</a:t>
            </a:r>
            <a:endParaRPr lang="ko-KR" altLang="en-US"/>
          </a:p>
        </p:txBody>
      </p:sp>
      <p:sp>
        <p:nvSpPr>
          <p:cNvPr id="3" name="Vertical Text Placeholder 2"/>
          <p:cNvSpPr>
            <a:spLocks noGrp="1"/>
          </p:cNvSpPr>
          <p:nvPr>
            <p:ph type="body" orient="vert" idx="1"/>
          </p:nvPr>
        </p:nvSpPr>
        <p:spPr>
          <a:xfrm>
            <a:off x="457200" y="154781"/>
            <a:ext cx="6019800" cy="3290888"/>
          </a:xfrm>
          <a:prstGeom prst="rect">
            <a:avLst/>
          </a:prstGeom>
        </p:spPr>
        <p:txBody>
          <a:bodyPr vert="eaVert"/>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DF8C5CDB-1AEF-4522-8EAF-CE1F4E5D863E}" type="datetimeFigureOut">
              <a:rPr lang="ko-KR" altLang="en-US" smtClean="0"/>
              <a:t>2019. 6. 30.</a:t>
            </a:fld>
            <a:endParaRPr lang="ko-KR" alt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ko-KR" alt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83B0A39C-9AA3-4A83-82D7-24ADE085033F}" type="slidenum">
              <a:rPr lang="ko-KR" altLang="en-US" smtClean="0"/>
              <a:t>‹#›</a:t>
            </a:fld>
            <a:endParaRPr lang="ko-KR" altLang="en-US"/>
          </a:p>
        </p:txBody>
      </p:sp>
    </p:spTree>
    <p:extLst>
      <p:ext uri="{BB962C8B-B14F-4D97-AF65-F5344CB8AC3E}">
        <p14:creationId xmlns:p14="http://schemas.microsoft.com/office/powerpoint/2010/main" val="3113033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0"/>
            <a:ext cx="9144000" cy="884466"/>
          </a:xfrm>
          <a:prstGeom prst="rect">
            <a:avLst/>
          </a:prstGeom>
        </p:spPr>
        <p:txBody>
          <a:bodyPr anchor="ctr"/>
          <a:lstStyle>
            <a:lvl1pPr algn="l">
              <a:defRPr/>
            </a:lvl1pPr>
          </a:lstStyle>
          <a:p>
            <a:r>
              <a:rPr lang="en-US" altLang="ko-KR" dirty="0"/>
              <a:t> Click to edit title</a:t>
            </a:r>
            <a:endParaRPr lang="ko-KR" altLang="en-US" dirty="0"/>
          </a:p>
        </p:txBody>
      </p:sp>
      <p:sp>
        <p:nvSpPr>
          <p:cNvPr id="3" name="Content Placeholder 2"/>
          <p:cNvSpPr>
            <a:spLocks noGrp="1"/>
          </p:cNvSpPr>
          <p:nvPr>
            <p:ph idx="1"/>
          </p:nvPr>
        </p:nvSpPr>
        <p:spPr>
          <a:xfrm>
            <a:off x="457200" y="1200151"/>
            <a:ext cx="8229600" cy="3394472"/>
          </a:xfrm>
          <a:prstGeom prst="rect">
            <a:avLst/>
          </a:prstGeom>
        </p:spPr>
        <p:txBody>
          <a:bodyPr/>
          <a:lstStyle/>
          <a:p>
            <a:pPr lvl="0"/>
            <a:r>
              <a:rPr lang="en-US" altLang="ko-KR" dirty="0"/>
              <a:t>Click to edit Master text styles</a:t>
            </a:r>
          </a:p>
        </p:txBody>
      </p:sp>
    </p:spTree>
    <p:extLst>
      <p:ext uri="{BB962C8B-B14F-4D97-AF65-F5344CB8AC3E}">
        <p14:creationId xmlns:p14="http://schemas.microsoft.com/office/powerpoint/2010/main" val="1146943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3305176"/>
            <a:ext cx="7772400" cy="1021556"/>
          </a:xfrm>
          <a:prstGeom prst="rect">
            <a:avLst/>
          </a:prstGeom>
        </p:spPr>
        <p:txBody>
          <a:bodyPr anchor="t"/>
          <a:lstStyle>
            <a:lvl1pPr algn="l">
              <a:defRPr sz="4000" b="1" cap="all"/>
            </a:lvl1pPr>
          </a:lstStyle>
          <a:p>
            <a:r>
              <a:rPr lang="en-US" altLang="ko-KR" dirty="0"/>
              <a:t>Click to edit title</a:t>
            </a:r>
            <a:endParaRPr lang="ko-KR" altLang="en-US" dirty="0"/>
          </a:p>
        </p:txBody>
      </p:sp>
      <p:sp>
        <p:nvSpPr>
          <p:cNvPr id="3" name="Text Placeholder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ko-KR"/>
              <a:t>Click to edit Master text styles</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DF8C5CDB-1AEF-4522-8EAF-CE1F4E5D863E}" type="datetimeFigureOut">
              <a:rPr lang="ko-KR" altLang="en-US" smtClean="0"/>
              <a:t>2019. 6. 30.</a:t>
            </a:fld>
            <a:endParaRPr lang="ko-KR" alt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ko-KR" alt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83B0A39C-9AA3-4A83-82D7-24ADE085033F}" type="slidenum">
              <a:rPr lang="ko-KR" altLang="en-US" smtClean="0"/>
              <a:t>‹#›</a:t>
            </a:fld>
            <a:endParaRPr lang="ko-KR" altLang="en-US"/>
          </a:p>
        </p:txBody>
      </p:sp>
    </p:spTree>
    <p:extLst>
      <p:ext uri="{BB962C8B-B14F-4D97-AF65-F5344CB8AC3E}">
        <p14:creationId xmlns:p14="http://schemas.microsoft.com/office/powerpoint/2010/main" val="1159806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0"/>
            <a:ext cx="6948264" cy="884466"/>
          </a:xfrm>
          <a:prstGeom prst="rect">
            <a:avLst/>
          </a:prstGeom>
        </p:spPr>
        <p:txBody>
          <a:bodyPr anchor="ctr"/>
          <a:lstStyle>
            <a:lvl1pPr algn="l">
              <a:defRPr/>
            </a:lvl1pPr>
          </a:lstStyle>
          <a:p>
            <a:r>
              <a:rPr lang="en-US" altLang="ko-KR" dirty="0"/>
              <a:t>Click to edit title</a:t>
            </a:r>
            <a:endParaRPr lang="ko-KR" altLang="en-US" dirty="0"/>
          </a:p>
        </p:txBody>
      </p:sp>
      <p:sp>
        <p:nvSpPr>
          <p:cNvPr id="3" name="Content Placeholder 2"/>
          <p:cNvSpPr>
            <a:spLocks noGrp="1"/>
          </p:cNvSpPr>
          <p:nvPr>
            <p:ph sz="half" idx="1"/>
          </p:nvPr>
        </p:nvSpPr>
        <p:spPr>
          <a:xfrm>
            <a:off x="457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Content Placeholder 3"/>
          <p:cNvSpPr>
            <a:spLocks noGrp="1"/>
          </p:cNvSpPr>
          <p:nvPr>
            <p:ph sz="half" idx="2"/>
          </p:nvPr>
        </p:nvSpPr>
        <p:spPr>
          <a:xfrm>
            <a:off x="4648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DF8C5CDB-1AEF-4522-8EAF-CE1F4E5D863E}" type="datetimeFigureOut">
              <a:rPr lang="ko-KR" altLang="en-US" smtClean="0"/>
              <a:t>2019. 6. 30.</a:t>
            </a:fld>
            <a:endParaRPr lang="ko-KR" alt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ko-KR" alt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83B0A39C-9AA3-4A83-82D7-24ADE085033F}" type="slidenum">
              <a:rPr lang="ko-KR" altLang="en-US" smtClean="0"/>
              <a:t>‹#›</a:t>
            </a:fld>
            <a:endParaRPr lang="ko-KR" altLang="en-US"/>
          </a:p>
        </p:txBody>
      </p:sp>
    </p:spTree>
    <p:extLst>
      <p:ext uri="{BB962C8B-B14F-4D97-AF65-F5344CB8AC3E}">
        <p14:creationId xmlns:p14="http://schemas.microsoft.com/office/powerpoint/2010/main" val="2756615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05979"/>
            <a:ext cx="8229600" cy="857250"/>
          </a:xfrm>
          <a:prstGeom prst="rect">
            <a:avLst/>
          </a:prstGeom>
        </p:spPr>
        <p:txBody>
          <a:bodyPr anchor="ctr"/>
          <a:lstStyle>
            <a:lvl1pPr algn="l">
              <a:defRPr/>
            </a:lvl1pPr>
          </a:lstStyle>
          <a:p>
            <a:r>
              <a:rPr lang="en-US" altLang="ko-KR" dirty="0"/>
              <a:t>Click to edit title</a:t>
            </a:r>
            <a:endParaRPr lang="ko-KR" altLang="en-US" dirty="0"/>
          </a:p>
        </p:txBody>
      </p:sp>
      <p:sp>
        <p:nvSpPr>
          <p:cNvPr id="3" name="Text Placeholder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Click to edit Master text styles</a:t>
            </a:r>
          </a:p>
        </p:txBody>
      </p:sp>
      <p:sp>
        <p:nvSpPr>
          <p:cNvPr id="4" name="Content Placeholder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5" name="Text Placeholder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ko-KR"/>
              <a:t>Click to edit Master text styles</a:t>
            </a:r>
          </a:p>
        </p:txBody>
      </p:sp>
      <p:sp>
        <p:nvSpPr>
          <p:cNvPr id="6" name="Content Placeholder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7" name="Date Placeholder 6"/>
          <p:cNvSpPr>
            <a:spLocks noGrp="1"/>
          </p:cNvSpPr>
          <p:nvPr>
            <p:ph type="dt" sz="half" idx="10"/>
          </p:nvPr>
        </p:nvSpPr>
        <p:spPr>
          <a:xfrm>
            <a:off x="457200" y="4767263"/>
            <a:ext cx="2133600" cy="273844"/>
          </a:xfrm>
          <a:prstGeom prst="rect">
            <a:avLst/>
          </a:prstGeom>
        </p:spPr>
        <p:txBody>
          <a:bodyPr/>
          <a:lstStyle/>
          <a:p>
            <a:fld id="{DF8C5CDB-1AEF-4522-8EAF-CE1F4E5D863E}" type="datetimeFigureOut">
              <a:rPr lang="ko-KR" altLang="en-US" smtClean="0"/>
              <a:t>2019. 6. 30.</a:t>
            </a:fld>
            <a:endParaRPr lang="ko-KR" altLang="en-US"/>
          </a:p>
        </p:txBody>
      </p:sp>
      <p:sp>
        <p:nvSpPr>
          <p:cNvPr id="8" name="Footer Placeholder 7"/>
          <p:cNvSpPr>
            <a:spLocks noGrp="1"/>
          </p:cNvSpPr>
          <p:nvPr>
            <p:ph type="ftr" sz="quarter" idx="11"/>
          </p:nvPr>
        </p:nvSpPr>
        <p:spPr>
          <a:xfrm>
            <a:off x="3124200" y="4767263"/>
            <a:ext cx="2895600" cy="273844"/>
          </a:xfrm>
          <a:prstGeom prst="rect">
            <a:avLst/>
          </a:prstGeom>
        </p:spPr>
        <p:txBody>
          <a:bodyPr/>
          <a:lstStyle/>
          <a:p>
            <a:endParaRPr lang="ko-KR" altLang="en-US"/>
          </a:p>
        </p:txBody>
      </p:sp>
      <p:sp>
        <p:nvSpPr>
          <p:cNvPr id="9" name="Slide Number Placeholder 8"/>
          <p:cNvSpPr>
            <a:spLocks noGrp="1"/>
          </p:cNvSpPr>
          <p:nvPr>
            <p:ph type="sldNum" sz="quarter" idx="12"/>
          </p:nvPr>
        </p:nvSpPr>
        <p:spPr>
          <a:xfrm>
            <a:off x="6553200" y="4767263"/>
            <a:ext cx="2133600" cy="273844"/>
          </a:xfrm>
          <a:prstGeom prst="rect">
            <a:avLst/>
          </a:prstGeom>
        </p:spPr>
        <p:txBody>
          <a:bodyPr/>
          <a:lstStyle/>
          <a:p>
            <a:fld id="{83B0A39C-9AA3-4A83-82D7-24ADE085033F}" type="slidenum">
              <a:rPr lang="ko-KR" altLang="en-US" smtClean="0"/>
              <a:t>‹#›</a:t>
            </a:fld>
            <a:endParaRPr lang="ko-KR" altLang="en-US"/>
          </a:p>
        </p:txBody>
      </p:sp>
    </p:spTree>
    <p:extLst>
      <p:ext uri="{BB962C8B-B14F-4D97-AF65-F5344CB8AC3E}">
        <p14:creationId xmlns:p14="http://schemas.microsoft.com/office/powerpoint/2010/main" val="40178518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27216"/>
            <a:ext cx="6948264" cy="857250"/>
          </a:xfrm>
          <a:prstGeom prst="rect">
            <a:avLst/>
          </a:prstGeom>
        </p:spPr>
        <p:txBody>
          <a:bodyPr/>
          <a:lstStyle/>
          <a:p>
            <a:r>
              <a:rPr lang="en-US" altLang="ko-KR"/>
              <a:t>Click to edit Master title style</a:t>
            </a:r>
            <a:endParaRPr lang="ko-KR" altLang="en-US"/>
          </a:p>
        </p:txBody>
      </p:sp>
      <p:sp>
        <p:nvSpPr>
          <p:cNvPr id="3" name="Date Placeholder 2"/>
          <p:cNvSpPr>
            <a:spLocks noGrp="1"/>
          </p:cNvSpPr>
          <p:nvPr>
            <p:ph type="dt" sz="half" idx="10"/>
          </p:nvPr>
        </p:nvSpPr>
        <p:spPr>
          <a:xfrm>
            <a:off x="457200" y="4767263"/>
            <a:ext cx="2133600" cy="273844"/>
          </a:xfrm>
          <a:prstGeom prst="rect">
            <a:avLst/>
          </a:prstGeom>
        </p:spPr>
        <p:txBody>
          <a:bodyPr/>
          <a:lstStyle/>
          <a:p>
            <a:fld id="{DF8C5CDB-1AEF-4522-8EAF-CE1F4E5D863E}" type="datetimeFigureOut">
              <a:rPr lang="ko-KR" altLang="en-US" smtClean="0"/>
              <a:t>2019. 6. 30.</a:t>
            </a:fld>
            <a:endParaRPr lang="ko-KR" altLang="en-US"/>
          </a:p>
        </p:txBody>
      </p:sp>
      <p:sp>
        <p:nvSpPr>
          <p:cNvPr id="4" name="Footer Placeholder 3"/>
          <p:cNvSpPr>
            <a:spLocks noGrp="1"/>
          </p:cNvSpPr>
          <p:nvPr>
            <p:ph type="ftr" sz="quarter" idx="11"/>
          </p:nvPr>
        </p:nvSpPr>
        <p:spPr>
          <a:xfrm>
            <a:off x="3124200" y="4767263"/>
            <a:ext cx="2895600" cy="273844"/>
          </a:xfrm>
          <a:prstGeom prst="rect">
            <a:avLst/>
          </a:prstGeom>
        </p:spPr>
        <p:txBody>
          <a:bodyPr/>
          <a:lstStyle/>
          <a:p>
            <a:endParaRPr lang="ko-KR" altLang="en-US"/>
          </a:p>
        </p:txBody>
      </p:sp>
      <p:sp>
        <p:nvSpPr>
          <p:cNvPr id="5" name="Slide Number Placeholder 4"/>
          <p:cNvSpPr>
            <a:spLocks noGrp="1"/>
          </p:cNvSpPr>
          <p:nvPr>
            <p:ph type="sldNum" sz="quarter" idx="12"/>
          </p:nvPr>
        </p:nvSpPr>
        <p:spPr>
          <a:xfrm>
            <a:off x="6553200" y="4767263"/>
            <a:ext cx="2133600" cy="273844"/>
          </a:xfrm>
          <a:prstGeom prst="rect">
            <a:avLst/>
          </a:prstGeom>
        </p:spPr>
        <p:txBody>
          <a:bodyPr/>
          <a:lstStyle/>
          <a:p>
            <a:fld id="{83B0A39C-9AA3-4A83-82D7-24ADE085033F}" type="slidenum">
              <a:rPr lang="ko-KR" altLang="en-US" smtClean="0"/>
              <a:t>‹#›</a:t>
            </a:fld>
            <a:endParaRPr lang="ko-KR" altLang="en-US"/>
          </a:p>
        </p:txBody>
      </p:sp>
    </p:spTree>
    <p:extLst>
      <p:ext uri="{BB962C8B-B14F-4D97-AF65-F5344CB8AC3E}">
        <p14:creationId xmlns:p14="http://schemas.microsoft.com/office/powerpoint/2010/main" val="2176104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3844"/>
          </a:xfrm>
          <a:prstGeom prst="rect">
            <a:avLst/>
          </a:prstGeom>
        </p:spPr>
        <p:txBody>
          <a:bodyPr/>
          <a:lstStyle/>
          <a:p>
            <a:fld id="{DF8C5CDB-1AEF-4522-8EAF-CE1F4E5D863E}" type="datetimeFigureOut">
              <a:rPr lang="ko-KR" altLang="en-US" smtClean="0"/>
              <a:t>2019. 6. 30.</a:t>
            </a:fld>
            <a:endParaRPr lang="ko-KR" altLang="en-US"/>
          </a:p>
        </p:txBody>
      </p:sp>
      <p:sp>
        <p:nvSpPr>
          <p:cNvPr id="3" name="Footer Placeholder 2"/>
          <p:cNvSpPr>
            <a:spLocks noGrp="1"/>
          </p:cNvSpPr>
          <p:nvPr>
            <p:ph type="ftr" sz="quarter" idx="11"/>
          </p:nvPr>
        </p:nvSpPr>
        <p:spPr>
          <a:xfrm>
            <a:off x="3124200" y="4767263"/>
            <a:ext cx="2895600" cy="273844"/>
          </a:xfrm>
          <a:prstGeom prst="rect">
            <a:avLst/>
          </a:prstGeom>
        </p:spPr>
        <p:txBody>
          <a:bodyPr/>
          <a:lstStyle/>
          <a:p>
            <a:endParaRPr lang="ko-KR" altLang="en-US"/>
          </a:p>
        </p:txBody>
      </p:sp>
      <p:sp>
        <p:nvSpPr>
          <p:cNvPr id="4" name="Slide Number Placeholder 3"/>
          <p:cNvSpPr>
            <a:spLocks noGrp="1"/>
          </p:cNvSpPr>
          <p:nvPr>
            <p:ph type="sldNum" sz="quarter" idx="12"/>
          </p:nvPr>
        </p:nvSpPr>
        <p:spPr>
          <a:xfrm>
            <a:off x="6553200" y="4767263"/>
            <a:ext cx="2133600" cy="273844"/>
          </a:xfrm>
          <a:prstGeom prst="rect">
            <a:avLst/>
          </a:prstGeom>
        </p:spPr>
        <p:txBody>
          <a:bodyPr/>
          <a:lstStyle/>
          <a:p>
            <a:fld id="{83B0A39C-9AA3-4A83-82D7-24ADE085033F}" type="slidenum">
              <a:rPr lang="ko-KR" altLang="en-US" smtClean="0"/>
              <a:t>‹#›</a:t>
            </a:fld>
            <a:endParaRPr lang="ko-KR" altLang="en-US"/>
          </a:p>
        </p:txBody>
      </p:sp>
    </p:spTree>
    <p:extLst>
      <p:ext uri="{BB962C8B-B14F-4D97-AF65-F5344CB8AC3E}">
        <p14:creationId xmlns:p14="http://schemas.microsoft.com/office/powerpoint/2010/main" val="837280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ltLang="ko-KR"/>
              <a:t>Click to edit Master title style</a:t>
            </a:r>
            <a:endParaRPr lang="ko-KR" altLang="en-US"/>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DF8C5CDB-1AEF-4522-8EAF-CE1F4E5D863E}" type="datetimeFigureOut">
              <a:rPr lang="ko-KR" altLang="en-US" smtClean="0"/>
              <a:t>2019. 6. 30.</a:t>
            </a:fld>
            <a:endParaRPr lang="ko-KR" alt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ko-KR" alt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83B0A39C-9AA3-4A83-82D7-24ADE085033F}" type="slidenum">
              <a:rPr lang="ko-KR" altLang="en-US" smtClean="0"/>
              <a:t>‹#›</a:t>
            </a:fld>
            <a:endParaRPr lang="ko-KR" altLang="en-US"/>
          </a:p>
        </p:txBody>
      </p:sp>
    </p:spTree>
    <p:extLst>
      <p:ext uri="{BB962C8B-B14F-4D97-AF65-F5344CB8AC3E}">
        <p14:creationId xmlns:p14="http://schemas.microsoft.com/office/powerpoint/2010/main" val="33670044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ltLang="ko-KR"/>
              <a:t>Click to edit Master title style</a:t>
            </a:r>
            <a:endParaRPr lang="ko-KR" altLang="en-US"/>
          </a:p>
        </p:txBody>
      </p:sp>
      <p:sp>
        <p:nvSpPr>
          <p:cNvPr id="3" name="Picture Placeholder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ko-KR"/>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DF8C5CDB-1AEF-4522-8EAF-CE1F4E5D863E}" type="datetimeFigureOut">
              <a:rPr lang="ko-KR" altLang="en-US" smtClean="0"/>
              <a:t>2019. 6. 30.</a:t>
            </a:fld>
            <a:endParaRPr lang="ko-KR" alt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ko-KR" alt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83B0A39C-9AA3-4A83-82D7-24ADE085033F}" type="slidenum">
              <a:rPr lang="ko-KR" altLang="en-US" smtClean="0"/>
              <a:t>‹#›</a:t>
            </a:fld>
            <a:endParaRPr lang="ko-KR" altLang="en-US"/>
          </a:p>
        </p:txBody>
      </p:sp>
    </p:spTree>
    <p:extLst>
      <p:ext uri="{BB962C8B-B14F-4D97-AF65-F5344CB8AC3E}">
        <p14:creationId xmlns:p14="http://schemas.microsoft.com/office/powerpoint/2010/main" val="171359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2391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1" hangingPunct="1">
        <a:spcBef>
          <a:spcPct val="0"/>
        </a:spcBef>
        <a:buNone/>
        <a:defRPr sz="3600" b="1" kern="1200">
          <a:solidFill>
            <a:schemeClr val="tx1"/>
          </a:solidFill>
          <a:latin typeface="Arial" pitchFamily="34" charset="0"/>
          <a:ea typeface="+mj-ea"/>
          <a:cs typeface="Arial" pitchFamily="34" charset="0"/>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067944" y="4683861"/>
            <a:ext cx="1008112" cy="249295"/>
          </a:xfrm>
          <a:prstGeom prst="rect">
            <a:avLst/>
          </a:prstGeom>
        </p:spPr>
      </p:pic>
      <p:sp>
        <p:nvSpPr>
          <p:cNvPr id="11" name="TextBox 10"/>
          <p:cNvSpPr txBox="1"/>
          <p:nvPr/>
        </p:nvSpPr>
        <p:spPr>
          <a:xfrm>
            <a:off x="34727" y="4251901"/>
            <a:ext cx="9144000" cy="646331"/>
          </a:xfrm>
          <a:prstGeom prst="rect">
            <a:avLst/>
          </a:prstGeom>
          <a:noFill/>
        </p:spPr>
        <p:txBody>
          <a:bodyPr wrap="square">
            <a:spAutoFit/>
          </a:bodyPr>
          <a:lstStyle/>
          <a:p>
            <a:pPr algn="ctr" fontAlgn="auto">
              <a:spcBef>
                <a:spcPts val="0"/>
              </a:spcBef>
              <a:spcAft>
                <a:spcPts val="0"/>
              </a:spcAft>
              <a:defRPr/>
            </a:pPr>
            <a:r>
              <a:rPr lang="en-US" altLang="ko-KR" sz="1200" b="1" dirty="0">
                <a:solidFill>
                  <a:schemeClr val="bg1">
                    <a:lumMod val="65000"/>
                  </a:schemeClr>
                </a:solidFill>
                <a:latin typeface="Calibri" pitchFamily="34" charset="0"/>
                <a:cs typeface="Calibri" pitchFamily="34" charset="0"/>
              </a:rPr>
              <a:t>Find your favorite restaurants and nearby available parking spots!</a:t>
            </a:r>
          </a:p>
          <a:p>
            <a:pPr algn="ctr" fontAlgn="auto">
              <a:spcBef>
                <a:spcPts val="0"/>
              </a:spcBef>
              <a:spcAft>
                <a:spcPts val="0"/>
              </a:spcAft>
              <a:defRPr/>
            </a:pPr>
            <a:br>
              <a:rPr lang="en-US" altLang="ko-KR" sz="1200" b="1" dirty="0">
                <a:solidFill>
                  <a:schemeClr val="bg1">
                    <a:lumMod val="65000"/>
                  </a:schemeClr>
                </a:solidFill>
                <a:latin typeface="Calibri" pitchFamily="34" charset="0"/>
                <a:cs typeface="Calibri" pitchFamily="34" charset="0"/>
              </a:rPr>
            </a:br>
            <a:endParaRPr lang="en-US" altLang="ko-KR" sz="1200" b="1" dirty="0">
              <a:solidFill>
                <a:schemeClr val="bg1">
                  <a:lumMod val="65000"/>
                </a:schemeClr>
              </a:solidFill>
              <a:latin typeface="Calibri" pitchFamily="34" charset="0"/>
              <a:cs typeface="Calibri" pitchFamily="34" charset="0"/>
            </a:endParaRPr>
          </a:p>
        </p:txBody>
      </p:sp>
      <p:sp>
        <p:nvSpPr>
          <p:cNvPr id="12" name="TextBox 1"/>
          <p:cNvSpPr txBox="1">
            <a:spLocks noChangeArrowheads="1"/>
          </p:cNvSpPr>
          <p:nvPr/>
        </p:nvSpPr>
        <p:spPr bwMode="auto">
          <a:xfrm>
            <a:off x="-1176" y="3612449"/>
            <a:ext cx="9144000" cy="646331"/>
          </a:xfrm>
          <a:prstGeom prst="rect">
            <a:avLst/>
          </a:prstGeom>
          <a:noFill/>
          <a:ln w="9525">
            <a:noFill/>
            <a:miter lim="800000"/>
            <a:headEnd/>
            <a:tailEnd/>
          </a:ln>
        </p:spPr>
        <p:txBody>
          <a:bodyPr wrap="square">
            <a:spAutoFit/>
          </a:bodyPr>
          <a:lstStyle/>
          <a:p>
            <a:pPr algn="ctr"/>
            <a:r>
              <a:rPr lang="en-US" sz="3600" dirty="0">
                <a:solidFill>
                  <a:schemeClr val="tx1">
                    <a:lumMod val="50000"/>
                    <a:lumOff val="50000"/>
                  </a:schemeClr>
                </a:solidFill>
                <a:latin typeface="Ubuntu"/>
              </a:rPr>
              <a:t>SF restaurants &amp; parking guide</a:t>
            </a:r>
          </a:p>
        </p:txBody>
      </p:sp>
      <p:pic>
        <p:nvPicPr>
          <p:cNvPr id="4" name="Picture Placeholder 3">
            <a:extLst>
              <a:ext uri="{FF2B5EF4-FFF2-40B4-BE49-F238E27FC236}">
                <a16:creationId xmlns:a16="http://schemas.microsoft.com/office/drawing/2014/main" id="{CB65985C-45CE-9F4F-ADDA-C738B379D5C4}"/>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1562" r="1562"/>
          <a:stretch>
            <a:fillRect/>
          </a:stretch>
        </p:blipFill>
        <p:spPr/>
      </p:pic>
      <p:sp>
        <p:nvSpPr>
          <p:cNvPr id="6" name="Rectangle 5">
            <a:extLst>
              <a:ext uri="{FF2B5EF4-FFF2-40B4-BE49-F238E27FC236}">
                <a16:creationId xmlns:a16="http://schemas.microsoft.com/office/drawing/2014/main" id="{ECCD214C-CF43-4342-81BE-017C24A1D25A}"/>
              </a:ext>
            </a:extLst>
          </p:cNvPr>
          <p:cNvSpPr/>
          <p:nvPr/>
        </p:nvSpPr>
        <p:spPr>
          <a:xfrm>
            <a:off x="3851920" y="4627771"/>
            <a:ext cx="1368152" cy="3231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ABBE0368-86D3-4B47-8B66-FCE9EB077CDB}"/>
              </a:ext>
            </a:extLst>
          </p:cNvPr>
          <p:cNvSpPr txBox="1"/>
          <p:nvPr/>
        </p:nvSpPr>
        <p:spPr>
          <a:xfrm>
            <a:off x="3778635" y="4575066"/>
            <a:ext cx="1656184" cy="400110"/>
          </a:xfrm>
          <a:prstGeom prst="rect">
            <a:avLst/>
          </a:prstGeom>
          <a:noFill/>
        </p:spPr>
        <p:txBody>
          <a:bodyPr wrap="square" rtlCol="0">
            <a:spAutoFit/>
          </a:bodyPr>
          <a:lstStyle/>
          <a:p>
            <a:r>
              <a:rPr lang="en-US" sz="1000" dirty="0"/>
              <a:t>Jinghua Yao, Junlin Chen</a:t>
            </a:r>
          </a:p>
          <a:p>
            <a:r>
              <a:rPr lang="en-US" sz="1000" dirty="0"/>
              <a:t>Danny Lou, David Wang </a:t>
            </a:r>
          </a:p>
        </p:txBody>
      </p:sp>
    </p:spTree>
    <p:extLst>
      <p:ext uri="{BB962C8B-B14F-4D97-AF65-F5344CB8AC3E}">
        <p14:creationId xmlns:p14="http://schemas.microsoft.com/office/powerpoint/2010/main" val="303447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9577" y="257309"/>
            <a:ext cx="7812360" cy="884466"/>
          </a:xfrm>
        </p:spPr>
        <p:txBody>
          <a:bodyPr>
            <a:normAutofit/>
          </a:bodyPr>
          <a:lstStyle/>
          <a:p>
            <a:pPr algn="l"/>
            <a:r>
              <a:rPr lang="en-US" altLang="ko-KR" sz="4000" dirty="0">
                <a:solidFill>
                  <a:schemeClr val="tx1">
                    <a:lumMod val="75000"/>
                    <a:lumOff val="25000"/>
                  </a:schemeClr>
                </a:solidFill>
              </a:rPr>
              <a:t>Project Goals </a:t>
            </a:r>
            <a:endParaRPr lang="ko-KR" altLang="en-US" sz="4000" dirty="0">
              <a:solidFill>
                <a:schemeClr val="tx1">
                  <a:lumMod val="75000"/>
                  <a:lumOff val="25000"/>
                </a:schemeClr>
              </a:solidFill>
            </a:endParaRPr>
          </a:p>
        </p:txBody>
      </p:sp>
      <p:sp>
        <p:nvSpPr>
          <p:cNvPr id="4" name="Content Placeholder 3"/>
          <p:cNvSpPr>
            <a:spLocks noGrp="1"/>
          </p:cNvSpPr>
          <p:nvPr>
            <p:ph idx="1"/>
          </p:nvPr>
        </p:nvSpPr>
        <p:spPr>
          <a:xfrm>
            <a:off x="1619672" y="1275606"/>
            <a:ext cx="6948772" cy="3168352"/>
          </a:xfrm>
        </p:spPr>
        <p:txBody>
          <a:bodyPr>
            <a:normAutofit lnSpcReduction="10000"/>
          </a:bodyPr>
          <a:lstStyle/>
          <a:p>
            <a:r>
              <a:rPr lang="en-US" sz="1600" b="1" dirty="0"/>
              <a:t>Restaurant Guide: </a:t>
            </a:r>
            <a:r>
              <a:rPr lang="en-US" sz="1600" dirty="0"/>
              <a:t>We build a website that recommends local SF </a:t>
            </a:r>
          </a:p>
          <a:p>
            <a:pPr marL="0" indent="0">
              <a:buNone/>
            </a:pPr>
            <a:r>
              <a:rPr lang="en-US" sz="1600" dirty="0"/>
              <a:t>     restaurants to the users based upon different cuisine category, and</a:t>
            </a:r>
          </a:p>
          <a:p>
            <a:pPr marL="0" indent="0">
              <a:buNone/>
            </a:pPr>
            <a:r>
              <a:rPr lang="en-US" sz="1600" dirty="0"/>
              <a:t>     show nearby restaurants of the selected restaurant.</a:t>
            </a:r>
          </a:p>
          <a:p>
            <a:pPr marL="0" indent="0">
              <a:buNone/>
            </a:pPr>
            <a:endParaRPr lang="en-US" sz="1600" dirty="0"/>
          </a:p>
          <a:p>
            <a:r>
              <a:rPr lang="en-US" sz="1600" b="1" dirty="0"/>
              <a:t>Meter Guide: </a:t>
            </a:r>
            <a:r>
              <a:rPr lang="en-US" sz="1600" dirty="0"/>
              <a:t>In addition, based on the geo location of the selected restaurant, we will show its 10 nearby parking meters and their </a:t>
            </a:r>
          </a:p>
          <a:p>
            <a:pPr marL="0" indent="0">
              <a:buNone/>
            </a:pPr>
            <a:r>
              <a:rPr lang="en-US" sz="1600" dirty="0"/>
              <a:t>     parking availability status. </a:t>
            </a:r>
          </a:p>
          <a:p>
            <a:endParaRPr lang="en-US" sz="1600" dirty="0"/>
          </a:p>
          <a:p>
            <a:r>
              <a:rPr lang="en-US" sz="1600" b="1" dirty="0"/>
              <a:t>User Favorites: </a:t>
            </a:r>
            <a:r>
              <a:rPr lang="en-US" sz="1600" dirty="0"/>
              <a:t>Users will be able to ”like” restaurants, data will be sent back and stored in our database, also updated on the map in </a:t>
            </a:r>
          </a:p>
          <a:p>
            <a:pPr marL="0" indent="0">
              <a:buNone/>
            </a:pPr>
            <a:r>
              <a:rPr lang="en-US" sz="1600"/>
              <a:t>     home page</a:t>
            </a:r>
            <a:br>
              <a:rPr lang="en-US" sz="1400" dirty="0"/>
            </a:br>
            <a:endParaRPr lang="ko-KR" altLang="en-US" sz="1100" dirty="0">
              <a:solidFill>
                <a:schemeClr val="tx1">
                  <a:lumMod val="50000"/>
                  <a:lumOff val="50000"/>
                </a:schemeClr>
              </a:solidFill>
              <a:latin typeface="Arial" pitchFamily="34" charset="0"/>
              <a:cs typeface="Arial" pitchFamily="34" charset="0"/>
            </a:endParaRPr>
          </a:p>
        </p:txBody>
      </p:sp>
    </p:spTree>
    <p:extLst>
      <p:ext uri="{BB962C8B-B14F-4D97-AF65-F5344CB8AC3E}">
        <p14:creationId xmlns:p14="http://schemas.microsoft.com/office/powerpoint/2010/main" val="2090594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09D5B-AC3D-6849-AE98-0E6C24247B4C}"/>
              </a:ext>
            </a:extLst>
          </p:cNvPr>
          <p:cNvSpPr>
            <a:spLocks noGrp="1"/>
          </p:cNvSpPr>
          <p:nvPr>
            <p:ph type="title"/>
          </p:nvPr>
        </p:nvSpPr>
        <p:spPr>
          <a:xfrm>
            <a:off x="539552" y="212547"/>
            <a:ext cx="8229600" cy="857250"/>
          </a:xfrm>
        </p:spPr>
        <p:txBody>
          <a:bodyPr/>
          <a:lstStyle/>
          <a:p>
            <a:r>
              <a:rPr lang="en-US" dirty="0"/>
              <a:t>     ETL - Phase 1</a:t>
            </a:r>
            <a:r>
              <a:rPr lang="en-US" sz="2400" dirty="0"/>
              <a:t>(Data Collection)</a:t>
            </a:r>
            <a:endParaRPr lang="en-US" dirty="0"/>
          </a:p>
        </p:txBody>
      </p:sp>
      <p:sp>
        <p:nvSpPr>
          <p:cNvPr id="4" name="Text Placeholder 3">
            <a:extLst>
              <a:ext uri="{FF2B5EF4-FFF2-40B4-BE49-F238E27FC236}">
                <a16:creationId xmlns:a16="http://schemas.microsoft.com/office/drawing/2014/main" id="{B2F677EC-82FF-0D4C-94CC-04E28A5227E6}"/>
              </a:ext>
            </a:extLst>
          </p:cNvPr>
          <p:cNvSpPr>
            <a:spLocks noGrp="1"/>
          </p:cNvSpPr>
          <p:nvPr>
            <p:ph type="body" idx="1"/>
          </p:nvPr>
        </p:nvSpPr>
        <p:spPr>
          <a:xfrm>
            <a:off x="1251074" y="1153047"/>
            <a:ext cx="7416824" cy="479822"/>
          </a:xfrm>
        </p:spPr>
        <p:txBody>
          <a:bodyPr/>
          <a:lstStyle/>
          <a:p>
            <a:r>
              <a:rPr lang="en-US" sz="1200" b="0" dirty="0"/>
              <a:t>We perform the collection, integration and transformation of large volumes of </a:t>
            </a:r>
            <a:r>
              <a:rPr lang="en-US" sz="1200" dirty="0"/>
              <a:t>parking meters data</a:t>
            </a:r>
            <a:r>
              <a:rPr lang="en-US" sz="1200" b="0" dirty="0"/>
              <a:t> from San Francisco Open Data to and </a:t>
            </a:r>
            <a:r>
              <a:rPr lang="en-US" sz="1200" dirty="0"/>
              <a:t>1,000 restaurants’ data </a:t>
            </a:r>
            <a:r>
              <a:rPr lang="en-US" sz="1200" b="0" dirty="0"/>
              <a:t>by calling yelp API. </a:t>
            </a:r>
          </a:p>
          <a:p>
            <a:endParaRPr lang="en-US" sz="1050" b="0" dirty="0"/>
          </a:p>
        </p:txBody>
      </p:sp>
      <p:pic>
        <p:nvPicPr>
          <p:cNvPr id="9" name="Content Placeholder 8">
            <a:extLst>
              <a:ext uri="{FF2B5EF4-FFF2-40B4-BE49-F238E27FC236}">
                <a16:creationId xmlns:a16="http://schemas.microsoft.com/office/drawing/2014/main" id="{71136595-8C30-D24F-B35A-CBFB4D679E89}"/>
              </a:ext>
            </a:extLst>
          </p:cNvPr>
          <p:cNvPicPr>
            <a:picLocks noGrp="1" noChangeAspect="1"/>
          </p:cNvPicPr>
          <p:nvPr>
            <p:ph sz="half" idx="2"/>
          </p:nvPr>
        </p:nvPicPr>
        <p:blipFill rotWithShape="1">
          <a:blip r:embed="rId2"/>
          <a:srcRect t="3535"/>
          <a:stretch/>
        </p:blipFill>
        <p:spPr>
          <a:xfrm>
            <a:off x="1251074" y="1982863"/>
            <a:ext cx="3536950" cy="2682125"/>
          </a:xfrm>
          <a:prstGeom prst="rect">
            <a:avLst/>
          </a:prstGeom>
          <a:ln>
            <a:solidFill>
              <a:schemeClr val="accent6"/>
            </a:solidFill>
          </a:ln>
        </p:spPr>
      </p:pic>
      <p:pic>
        <p:nvPicPr>
          <p:cNvPr id="10" name="Content Placeholder 9">
            <a:extLst>
              <a:ext uri="{FF2B5EF4-FFF2-40B4-BE49-F238E27FC236}">
                <a16:creationId xmlns:a16="http://schemas.microsoft.com/office/drawing/2014/main" id="{F971D7DC-FAD6-064D-8ACA-2B744CC91540}"/>
              </a:ext>
            </a:extLst>
          </p:cNvPr>
          <p:cNvPicPr>
            <a:picLocks noGrp="1" noChangeAspect="1"/>
          </p:cNvPicPr>
          <p:nvPr>
            <p:ph sz="quarter" idx="4"/>
          </p:nvPr>
        </p:nvPicPr>
        <p:blipFill>
          <a:blip r:embed="rId3"/>
          <a:stretch>
            <a:fillRect/>
          </a:stretch>
        </p:blipFill>
        <p:spPr>
          <a:xfrm>
            <a:off x="4788024" y="1979113"/>
            <a:ext cx="4041775" cy="2682125"/>
          </a:xfrm>
          <a:prstGeom prst="rect">
            <a:avLst/>
          </a:prstGeom>
          <a:ln>
            <a:solidFill>
              <a:schemeClr val="accent6"/>
            </a:solidFill>
          </a:ln>
        </p:spPr>
      </p:pic>
      <p:sp>
        <p:nvSpPr>
          <p:cNvPr id="11" name="TextBox 10">
            <a:extLst>
              <a:ext uri="{FF2B5EF4-FFF2-40B4-BE49-F238E27FC236}">
                <a16:creationId xmlns:a16="http://schemas.microsoft.com/office/drawing/2014/main" id="{09A6B598-1080-314E-AEAF-EE99D3CEF800}"/>
              </a:ext>
            </a:extLst>
          </p:cNvPr>
          <p:cNvSpPr txBox="1"/>
          <p:nvPr/>
        </p:nvSpPr>
        <p:spPr>
          <a:xfrm>
            <a:off x="1239167" y="1503041"/>
            <a:ext cx="5544616" cy="276999"/>
          </a:xfrm>
          <a:prstGeom prst="rect">
            <a:avLst/>
          </a:prstGeom>
          <a:noFill/>
        </p:spPr>
        <p:txBody>
          <a:bodyPr wrap="square" rtlCol="0">
            <a:spAutoFit/>
          </a:bodyPr>
          <a:lstStyle/>
          <a:p>
            <a:r>
              <a:rPr lang="en-US" sz="1200" dirty="0"/>
              <a:t>Tools and Technic: Pandas, API request </a:t>
            </a:r>
          </a:p>
        </p:txBody>
      </p:sp>
    </p:spTree>
    <p:extLst>
      <p:ext uri="{BB962C8B-B14F-4D97-AF65-F5344CB8AC3E}">
        <p14:creationId xmlns:p14="http://schemas.microsoft.com/office/powerpoint/2010/main" val="5502726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09D5B-AC3D-6849-AE98-0E6C24247B4C}"/>
              </a:ext>
            </a:extLst>
          </p:cNvPr>
          <p:cNvSpPr>
            <a:spLocks noGrp="1"/>
          </p:cNvSpPr>
          <p:nvPr>
            <p:ph type="title"/>
          </p:nvPr>
        </p:nvSpPr>
        <p:spPr>
          <a:xfrm>
            <a:off x="539552" y="212547"/>
            <a:ext cx="8229600" cy="857250"/>
          </a:xfrm>
        </p:spPr>
        <p:txBody>
          <a:bodyPr/>
          <a:lstStyle/>
          <a:p>
            <a:r>
              <a:rPr lang="en-US" dirty="0"/>
              <a:t>     ETL - Phase 2 </a:t>
            </a:r>
            <a:r>
              <a:rPr lang="en-US" sz="2400" dirty="0"/>
              <a:t>(Data Pair)</a:t>
            </a:r>
            <a:endParaRPr lang="en-US" dirty="0"/>
          </a:p>
        </p:txBody>
      </p:sp>
      <p:sp>
        <p:nvSpPr>
          <p:cNvPr id="4" name="Text Placeholder 3">
            <a:extLst>
              <a:ext uri="{FF2B5EF4-FFF2-40B4-BE49-F238E27FC236}">
                <a16:creationId xmlns:a16="http://schemas.microsoft.com/office/drawing/2014/main" id="{B2F677EC-82FF-0D4C-94CC-04E28A5227E6}"/>
              </a:ext>
            </a:extLst>
          </p:cNvPr>
          <p:cNvSpPr>
            <a:spLocks noGrp="1"/>
          </p:cNvSpPr>
          <p:nvPr>
            <p:ph type="body" idx="1"/>
          </p:nvPr>
        </p:nvSpPr>
        <p:spPr>
          <a:xfrm>
            <a:off x="1228188" y="1036215"/>
            <a:ext cx="7119672" cy="500409"/>
          </a:xfrm>
        </p:spPr>
        <p:txBody>
          <a:bodyPr/>
          <a:lstStyle/>
          <a:p>
            <a:r>
              <a:rPr lang="en-US" sz="1050" b="0" dirty="0"/>
              <a:t>Our goal is to locate parking spots of each restaurant, base on the restaurant’s longitude and latitude,  select the 10 closest ones to each specific coordinate set and store the data into relational database </a:t>
            </a:r>
            <a:r>
              <a:rPr lang="en-US" sz="1050" dirty="0"/>
              <a:t>(SQLite)</a:t>
            </a:r>
            <a:r>
              <a:rPr lang="en-US" sz="1050" b="0" dirty="0"/>
              <a:t>.</a:t>
            </a:r>
            <a:r>
              <a:rPr lang="en-US" sz="1050" dirty="0"/>
              <a:t> In order to collect the pairing data of the parking meters and restaurants, we import two python modules: </a:t>
            </a:r>
            <a:endParaRPr lang="en-US" sz="1050" b="0" dirty="0"/>
          </a:p>
        </p:txBody>
      </p:sp>
      <p:sp>
        <p:nvSpPr>
          <p:cNvPr id="6" name="TextBox 5">
            <a:extLst>
              <a:ext uri="{FF2B5EF4-FFF2-40B4-BE49-F238E27FC236}">
                <a16:creationId xmlns:a16="http://schemas.microsoft.com/office/drawing/2014/main" id="{5F49B986-9C73-FD44-B0A6-2357889AC677}"/>
              </a:ext>
            </a:extLst>
          </p:cNvPr>
          <p:cNvSpPr txBox="1"/>
          <p:nvPr/>
        </p:nvSpPr>
        <p:spPr>
          <a:xfrm>
            <a:off x="1249511" y="1492478"/>
            <a:ext cx="3404841" cy="877163"/>
          </a:xfrm>
          <a:prstGeom prst="rect">
            <a:avLst/>
          </a:prstGeom>
          <a:noFill/>
        </p:spPr>
        <p:txBody>
          <a:bodyPr wrap="square" rtlCol="0">
            <a:spAutoFit/>
          </a:bodyPr>
          <a:lstStyle/>
          <a:p>
            <a:r>
              <a:rPr lang="en-US" sz="1200" dirty="0"/>
              <a:t>Tools and Technic: </a:t>
            </a:r>
            <a:r>
              <a:rPr lang="en-US" sz="1100" dirty="0"/>
              <a:t>Math and Heapq.</a:t>
            </a:r>
            <a:r>
              <a:rPr lang="en-US" dirty="0"/>
              <a:t> </a:t>
            </a:r>
            <a:r>
              <a:rPr lang="en-US" sz="1100" dirty="0"/>
              <a:t>We use the following formula to calculate between each two coordinates </a:t>
            </a:r>
            <a:endParaRPr lang="en-US" dirty="0"/>
          </a:p>
          <a:p>
            <a:r>
              <a:rPr lang="en-US" sz="1100" dirty="0"/>
              <a:t> </a:t>
            </a:r>
          </a:p>
        </p:txBody>
      </p:sp>
      <p:pic>
        <p:nvPicPr>
          <p:cNvPr id="5" name="Picture 4">
            <a:extLst>
              <a:ext uri="{FF2B5EF4-FFF2-40B4-BE49-F238E27FC236}">
                <a16:creationId xmlns:a16="http://schemas.microsoft.com/office/drawing/2014/main" id="{1B4C6E33-ADAB-1B4B-B314-28AB257C22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0730" y="1557206"/>
            <a:ext cx="3693508" cy="640646"/>
          </a:xfrm>
          <a:prstGeom prst="rect">
            <a:avLst/>
          </a:prstGeom>
        </p:spPr>
      </p:pic>
      <p:pic>
        <p:nvPicPr>
          <p:cNvPr id="13" name="Content Placeholder 12">
            <a:extLst>
              <a:ext uri="{FF2B5EF4-FFF2-40B4-BE49-F238E27FC236}">
                <a16:creationId xmlns:a16="http://schemas.microsoft.com/office/drawing/2014/main" id="{E34E45C6-28B3-6841-8001-C572E496318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1316681" y="2311549"/>
            <a:ext cx="3321711" cy="2581690"/>
          </a:xfrm>
          <a:prstGeom prst="rect">
            <a:avLst/>
          </a:prstGeom>
          <a:ln>
            <a:solidFill>
              <a:schemeClr val="accent6"/>
            </a:solidFill>
          </a:ln>
        </p:spPr>
      </p:pic>
      <p:pic>
        <p:nvPicPr>
          <p:cNvPr id="17" name="Content Placeholder 16">
            <a:extLst>
              <a:ext uri="{FF2B5EF4-FFF2-40B4-BE49-F238E27FC236}">
                <a16:creationId xmlns:a16="http://schemas.microsoft.com/office/drawing/2014/main" id="{116E58A3-906C-5C4B-B9B4-0245C018C2F0}"/>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4645025" y="2311548"/>
            <a:ext cx="3815407" cy="2581690"/>
          </a:xfrm>
          <a:ln>
            <a:solidFill>
              <a:schemeClr val="accent6"/>
            </a:solidFill>
          </a:ln>
        </p:spPr>
      </p:pic>
    </p:spTree>
    <p:extLst>
      <p:ext uri="{BB962C8B-B14F-4D97-AF65-F5344CB8AC3E}">
        <p14:creationId xmlns:p14="http://schemas.microsoft.com/office/powerpoint/2010/main" val="1221350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EB2C75E-5356-5248-8E5E-A717F65983D7}"/>
              </a:ext>
            </a:extLst>
          </p:cNvPr>
          <p:cNvSpPr>
            <a:spLocks noGrp="1"/>
          </p:cNvSpPr>
          <p:nvPr>
            <p:ph sz="half" idx="2"/>
          </p:nvPr>
        </p:nvSpPr>
        <p:spPr>
          <a:xfrm>
            <a:off x="1403648" y="1347614"/>
            <a:ext cx="7283152" cy="2963466"/>
          </a:xfrm>
        </p:spPr>
        <p:txBody>
          <a:bodyPr/>
          <a:lstStyle/>
          <a:p>
            <a:pPr lvl="0">
              <a:spcBef>
                <a:spcPts val="0"/>
              </a:spcBef>
              <a:buAutoNum type="arabicPeriod"/>
            </a:pPr>
            <a:r>
              <a:rPr lang="en-US" sz="1600" b="1" dirty="0"/>
              <a:t>Database – </a:t>
            </a:r>
            <a:r>
              <a:rPr lang="en-US" sz="1600" dirty="0"/>
              <a:t>SQLite </a:t>
            </a:r>
          </a:p>
          <a:p>
            <a:pPr>
              <a:spcBef>
                <a:spcPts val="0"/>
              </a:spcBef>
              <a:buFont typeface="Arial" pitchFamily="34" charset="0"/>
              <a:buAutoNum type="arabicPeriod"/>
            </a:pPr>
            <a:r>
              <a:rPr lang="en-US" sz="1600" b="1" dirty="0"/>
              <a:t>JavaScript – </a:t>
            </a:r>
            <a:r>
              <a:rPr lang="en-US" sz="1600" dirty="0"/>
              <a:t>D3, Plotly, Leaflet, </a:t>
            </a:r>
            <a:r>
              <a:rPr lang="en-US" sz="1600" b="1" dirty="0">
                <a:solidFill>
                  <a:schemeClr val="accent6">
                    <a:lumMod val="75000"/>
                  </a:schemeClr>
                </a:solidFill>
              </a:rPr>
              <a:t>jQuery(ajax)</a:t>
            </a:r>
          </a:p>
          <a:p>
            <a:pPr lvl="0">
              <a:spcBef>
                <a:spcPts val="0"/>
              </a:spcBef>
              <a:buAutoNum type="arabicPeriod"/>
            </a:pPr>
            <a:r>
              <a:rPr lang="en-US" sz="1600" b="1" dirty="0"/>
              <a:t>Python – </a:t>
            </a:r>
          </a:p>
          <a:p>
            <a:pPr marL="0" indent="0">
              <a:spcBef>
                <a:spcPts val="0"/>
              </a:spcBef>
              <a:buNone/>
            </a:pPr>
            <a:r>
              <a:rPr lang="en-US" sz="1600" dirty="0"/>
              <a:t>     Python Flask(jsonify, render_template, request, redirect, session), </a:t>
            </a:r>
          </a:p>
          <a:p>
            <a:pPr marL="0" indent="0">
              <a:spcBef>
                <a:spcPts val="0"/>
              </a:spcBef>
              <a:buNone/>
            </a:pPr>
            <a:r>
              <a:rPr lang="en-US" sz="1600" dirty="0"/>
              <a:t>     flask_sqlalchemy,</a:t>
            </a:r>
          </a:p>
          <a:p>
            <a:pPr marL="0" indent="0">
              <a:spcBef>
                <a:spcPts val="0"/>
              </a:spcBef>
              <a:buNone/>
            </a:pPr>
            <a:r>
              <a:rPr lang="en-US" sz="1600" dirty="0"/>
              <a:t>     </a:t>
            </a:r>
            <a:r>
              <a:rPr lang="en-US" sz="1600" b="1" dirty="0">
                <a:solidFill>
                  <a:schemeClr val="accent6">
                    <a:lumMod val="75000"/>
                  </a:schemeClr>
                </a:solidFill>
              </a:rPr>
              <a:t>Math,</a:t>
            </a:r>
            <a:r>
              <a:rPr lang="en-US" sz="1600" dirty="0"/>
              <a:t> </a:t>
            </a:r>
            <a:r>
              <a:rPr lang="en-US" sz="1600" b="1" dirty="0">
                <a:solidFill>
                  <a:schemeClr val="accent6">
                    <a:lumMod val="75000"/>
                  </a:schemeClr>
                </a:solidFill>
              </a:rPr>
              <a:t>Heapq</a:t>
            </a:r>
          </a:p>
          <a:p>
            <a:pPr marL="0" lvl="0" indent="0">
              <a:spcBef>
                <a:spcPts val="0"/>
              </a:spcBef>
              <a:buNone/>
            </a:pPr>
            <a:r>
              <a:rPr lang="en-US" sz="1600" dirty="0"/>
              <a:t>     OS, Pandas, NumPy, json</a:t>
            </a:r>
          </a:p>
          <a:p>
            <a:pPr marL="0" lvl="0" indent="0">
              <a:spcBef>
                <a:spcPts val="0"/>
              </a:spcBef>
              <a:buNone/>
            </a:pPr>
            <a:r>
              <a:rPr lang="en-US" sz="1600" dirty="0"/>
              <a:t>     Sqlite3, </a:t>
            </a:r>
          </a:p>
          <a:p>
            <a:pPr marL="0" lvl="0" indent="0">
              <a:spcBef>
                <a:spcPts val="0"/>
              </a:spcBef>
              <a:buNone/>
            </a:pPr>
            <a:r>
              <a:rPr lang="en-US" sz="1600" dirty="0"/>
              <a:t>     Requests, </a:t>
            </a:r>
          </a:p>
          <a:p>
            <a:pPr marL="0" indent="0">
              <a:spcBef>
                <a:spcPts val="0"/>
              </a:spcBef>
              <a:buNone/>
            </a:pPr>
            <a:r>
              <a:rPr lang="en-US" sz="1600" dirty="0"/>
              <a:t>     Sqlalchemy(sqlalchemy.ext.automap, session, </a:t>
            </a:r>
            <a:r>
              <a:rPr lang="en-US" sz="1600" dirty="0" err="1"/>
              <a:t>create_engine</a:t>
            </a:r>
            <a:r>
              <a:rPr lang="en-US" sz="1600" dirty="0"/>
              <a:t>, inspect, </a:t>
            </a:r>
          </a:p>
          <a:p>
            <a:pPr marL="0" indent="0">
              <a:spcBef>
                <a:spcPts val="0"/>
              </a:spcBef>
              <a:buNone/>
            </a:pPr>
            <a:r>
              <a:rPr lang="en-US" sz="1600" dirty="0"/>
              <a:t>     func, Column, Integer, String, update) </a:t>
            </a:r>
          </a:p>
          <a:p>
            <a:pPr marL="0" lvl="0" indent="0">
              <a:spcBef>
                <a:spcPts val="0"/>
              </a:spcBef>
              <a:buNone/>
            </a:pPr>
            <a:r>
              <a:rPr lang="en-US" sz="1600" b="1" dirty="0"/>
              <a:t>4.  HTML, CSS, Bootstrap </a:t>
            </a:r>
          </a:p>
          <a:p>
            <a:pPr marL="0" indent="0">
              <a:buNone/>
            </a:pPr>
            <a:endParaRPr lang="en-US" dirty="0"/>
          </a:p>
        </p:txBody>
      </p:sp>
      <p:sp>
        <p:nvSpPr>
          <p:cNvPr id="7" name="Title 1">
            <a:extLst>
              <a:ext uri="{FF2B5EF4-FFF2-40B4-BE49-F238E27FC236}">
                <a16:creationId xmlns:a16="http://schemas.microsoft.com/office/drawing/2014/main" id="{FE8B02A0-6F03-E541-8972-08BDCEC97096}"/>
              </a:ext>
            </a:extLst>
          </p:cNvPr>
          <p:cNvSpPr txBox="1">
            <a:spLocks/>
          </p:cNvSpPr>
          <p:nvPr/>
        </p:nvSpPr>
        <p:spPr>
          <a:xfrm>
            <a:off x="1331640" y="267494"/>
            <a:ext cx="7812360" cy="884466"/>
          </a:xfrm>
          <a:prstGeom prst="rect">
            <a:avLst/>
          </a:prstGeom>
        </p:spPr>
        <p:txBody>
          <a:bodyPr anchor="ctr">
            <a:normAutofit/>
          </a:bodyPr>
          <a:lstStyle>
            <a:lvl1pPr algn="l" defTabSz="914400" rtl="0" eaLnBrk="1" latinLnBrk="1" hangingPunct="1">
              <a:spcBef>
                <a:spcPct val="0"/>
              </a:spcBef>
              <a:buNone/>
              <a:defRPr sz="3600" b="1" kern="1200">
                <a:solidFill>
                  <a:schemeClr val="tx1"/>
                </a:solidFill>
                <a:latin typeface="Arial" pitchFamily="34" charset="0"/>
                <a:ea typeface="+mj-ea"/>
                <a:cs typeface="Arial" pitchFamily="34" charset="0"/>
              </a:defRPr>
            </a:lvl1pPr>
          </a:lstStyle>
          <a:p>
            <a:r>
              <a:rPr lang="en-US" dirty="0">
                <a:solidFill>
                  <a:schemeClr val="tx1">
                    <a:lumMod val="75000"/>
                    <a:lumOff val="25000"/>
                  </a:schemeClr>
                </a:solidFill>
              </a:rPr>
              <a:t>Tools And Techniques</a:t>
            </a:r>
            <a:endParaRPr lang="ko-KR" altLang="en-US" sz="4000" dirty="0">
              <a:solidFill>
                <a:schemeClr val="tx1">
                  <a:lumMod val="75000"/>
                  <a:lumOff val="25000"/>
                </a:schemeClr>
              </a:solidFill>
            </a:endParaRPr>
          </a:p>
        </p:txBody>
      </p:sp>
    </p:spTree>
    <p:extLst>
      <p:ext uri="{BB962C8B-B14F-4D97-AF65-F5344CB8AC3E}">
        <p14:creationId xmlns:p14="http://schemas.microsoft.com/office/powerpoint/2010/main" val="1517694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C110F-4964-8745-B51C-7B781C1512B3}"/>
              </a:ext>
            </a:extLst>
          </p:cNvPr>
          <p:cNvSpPr>
            <a:spLocks noGrp="1"/>
          </p:cNvSpPr>
          <p:nvPr>
            <p:ph type="title"/>
          </p:nvPr>
        </p:nvSpPr>
        <p:spPr>
          <a:xfrm>
            <a:off x="1187624" y="205979"/>
            <a:ext cx="7499176" cy="857250"/>
          </a:xfrm>
        </p:spPr>
        <p:txBody>
          <a:bodyPr/>
          <a:lstStyle/>
          <a:p>
            <a:r>
              <a:rPr lang="en-US" dirty="0"/>
              <a:t>Product Design </a:t>
            </a:r>
          </a:p>
        </p:txBody>
      </p:sp>
      <p:sp>
        <p:nvSpPr>
          <p:cNvPr id="3" name="Text Placeholder 2">
            <a:extLst>
              <a:ext uri="{FF2B5EF4-FFF2-40B4-BE49-F238E27FC236}">
                <a16:creationId xmlns:a16="http://schemas.microsoft.com/office/drawing/2014/main" id="{B75321E3-1670-9A47-B603-EE9BB7EBD274}"/>
              </a:ext>
            </a:extLst>
          </p:cNvPr>
          <p:cNvSpPr>
            <a:spLocks noGrp="1"/>
          </p:cNvSpPr>
          <p:nvPr>
            <p:ph type="body" idx="1"/>
          </p:nvPr>
        </p:nvSpPr>
        <p:spPr>
          <a:xfrm>
            <a:off x="1187624" y="1151335"/>
            <a:ext cx="6264696" cy="479822"/>
          </a:xfrm>
        </p:spPr>
        <p:txBody>
          <a:bodyPr/>
          <a:lstStyle/>
          <a:p>
            <a:r>
              <a:rPr lang="en-US" dirty="0"/>
              <a:t>Feature: Filter Select, Show Restaurants </a:t>
            </a:r>
          </a:p>
        </p:txBody>
      </p:sp>
      <p:pic>
        <p:nvPicPr>
          <p:cNvPr id="12" name="Content Placeholder 11">
            <a:extLst>
              <a:ext uri="{FF2B5EF4-FFF2-40B4-BE49-F238E27FC236}">
                <a16:creationId xmlns:a16="http://schemas.microsoft.com/office/drawing/2014/main" id="{82846087-857D-1142-A515-28379AEE9E7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788027" y="1719263"/>
            <a:ext cx="3817779" cy="2879966"/>
          </a:xfrm>
        </p:spPr>
      </p:pic>
      <p:sp>
        <p:nvSpPr>
          <p:cNvPr id="10" name="Content Placeholder 9">
            <a:extLst>
              <a:ext uri="{FF2B5EF4-FFF2-40B4-BE49-F238E27FC236}">
                <a16:creationId xmlns:a16="http://schemas.microsoft.com/office/drawing/2014/main" id="{33B23CF8-9328-4548-A27E-7F4ABBA2C5F9}"/>
              </a:ext>
            </a:extLst>
          </p:cNvPr>
          <p:cNvSpPr>
            <a:spLocks noGrp="1"/>
          </p:cNvSpPr>
          <p:nvPr>
            <p:ph sz="quarter" idx="4"/>
          </p:nvPr>
        </p:nvSpPr>
        <p:spPr>
          <a:xfrm>
            <a:off x="1187624" y="1838070"/>
            <a:ext cx="3168351" cy="479822"/>
          </a:xfrm>
        </p:spPr>
        <p:txBody>
          <a:bodyPr/>
          <a:lstStyle/>
          <a:p>
            <a:r>
              <a:rPr lang="en-US" dirty="0"/>
              <a:t>Tool:D3.js, Leaflet  </a:t>
            </a:r>
          </a:p>
        </p:txBody>
      </p:sp>
      <p:pic>
        <p:nvPicPr>
          <p:cNvPr id="14" name="Content Placeholder 10">
            <a:extLst>
              <a:ext uri="{FF2B5EF4-FFF2-40B4-BE49-F238E27FC236}">
                <a16:creationId xmlns:a16="http://schemas.microsoft.com/office/drawing/2014/main" id="{2423A62F-1A6B-A645-BBB6-0F7DCBA175F8}"/>
              </a:ext>
            </a:extLst>
          </p:cNvPr>
          <p:cNvPicPr>
            <a:picLocks noChangeAspect="1"/>
          </p:cNvPicPr>
          <p:nvPr/>
        </p:nvPicPr>
        <p:blipFill rotWithShape="1">
          <a:blip r:embed="rId3">
            <a:extLst>
              <a:ext uri="{28A0092B-C50C-407E-A947-70E740481C1C}">
                <a14:useLocalDpi xmlns:a14="http://schemas.microsoft.com/office/drawing/2010/main" val="0"/>
              </a:ext>
            </a:extLst>
          </a:blip>
          <a:srcRect t="52340"/>
          <a:stretch/>
        </p:blipFill>
        <p:spPr>
          <a:xfrm>
            <a:off x="1331640" y="2571750"/>
            <a:ext cx="3384376" cy="2016224"/>
          </a:xfrm>
          <a:prstGeom prst="rect">
            <a:avLst/>
          </a:prstGeom>
        </p:spPr>
      </p:pic>
    </p:spTree>
    <p:extLst>
      <p:ext uri="{BB962C8B-B14F-4D97-AF65-F5344CB8AC3E}">
        <p14:creationId xmlns:p14="http://schemas.microsoft.com/office/powerpoint/2010/main" val="1016692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C110F-4964-8745-B51C-7B781C1512B3}"/>
              </a:ext>
            </a:extLst>
          </p:cNvPr>
          <p:cNvSpPr>
            <a:spLocks noGrp="1"/>
          </p:cNvSpPr>
          <p:nvPr>
            <p:ph type="title"/>
          </p:nvPr>
        </p:nvSpPr>
        <p:spPr>
          <a:xfrm>
            <a:off x="1187624" y="205979"/>
            <a:ext cx="7499176" cy="857250"/>
          </a:xfrm>
        </p:spPr>
        <p:txBody>
          <a:bodyPr/>
          <a:lstStyle/>
          <a:p>
            <a:r>
              <a:rPr lang="en-US" dirty="0"/>
              <a:t>Product Design </a:t>
            </a:r>
          </a:p>
        </p:txBody>
      </p:sp>
      <p:sp>
        <p:nvSpPr>
          <p:cNvPr id="3" name="Text Placeholder 2">
            <a:extLst>
              <a:ext uri="{FF2B5EF4-FFF2-40B4-BE49-F238E27FC236}">
                <a16:creationId xmlns:a16="http://schemas.microsoft.com/office/drawing/2014/main" id="{B75321E3-1670-9A47-B603-EE9BB7EBD274}"/>
              </a:ext>
            </a:extLst>
          </p:cNvPr>
          <p:cNvSpPr>
            <a:spLocks noGrp="1"/>
          </p:cNvSpPr>
          <p:nvPr>
            <p:ph type="body" idx="1"/>
          </p:nvPr>
        </p:nvSpPr>
        <p:spPr>
          <a:xfrm>
            <a:off x="1187624" y="1151335"/>
            <a:ext cx="4248472" cy="479822"/>
          </a:xfrm>
        </p:spPr>
        <p:txBody>
          <a:bodyPr/>
          <a:lstStyle/>
          <a:p>
            <a:r>
              <a:rPr lang="en-US" dirty="0"/>
              <a:t>Feature: Show Meters</a:t>
            </a:r>
          </a:p>
        </p:txBody>
      </p:sp>
      <p:sp>
        <p:nvSpPr>
          <p:cNvPr id="10" name="Content Placeholder 9">
            <a:extLst>
              <a:ext uri="{FF2B5EF4-FFF2-40B4-BE49-F238E27FC236}">
                <a16:creationId xmlns:a16="http://schemas.microsoft.com/office/drawing/2014/main" id="{33B23CF8-9328-4548-A27E-7F4ABBA2C5F9}"/>
              </a:ext>
            </a:extLst>
          </p:cNvPr>
          <p:cNvSpPr>
            <a:spLocks noGrp="1"/>
          </p:cNvSpPr>
          <p:nvPr>
            <p:ph sz="quarter" idx="4"/>
          </p:nvPr>
        </p:nvSpPr>
        <p:spPr>
          <a:xfrm>
            <a:off x="1187625" y="1695791"/>
            <a:ext cx="2736304" cy="479822"/>
          </a:xfrm>
        </p:spPr>
        <p:txBody>
          <a:bodyPr/>
          <a:lstStyle/>
          <a:p>
            <a:r>
              <a:rPr lang="en-US" dirty="0"/>
              <a:t>Tool: leaflet</a:t>
            </a:r>
          </a:p>
        </p:txBody>
      </p:sp>
      <p:pic>
        <p:nvPicPr>
          <p:cNvPr id="5" name="Picture 4">
            <a:extLst>
              <a:ext uri="{FF2B5EF4-FFF2-40B4-BE49-F238E27FC236}">
                <a16:creationId xmlns:a16="http://schemas.microsoft.com/office/drawing/2014/main" id="{04A84B50-257A-4747-8FEA-E00ECD37F25C}"/>
              </a:ext>
            </a:extLst>
          </p:cNvPr>
          <p:cNvPicPr>
            <a:picLocks noChangeAspect="1"/>
          </p:cNvPicPr>
          <p:nvPr/>
        </p:nvPicPr>
        <p:blipFill rotWithShape="1">
          <a:blip r:embed="rId3">
            <a:extLst>
              <a:ext uri="{28A0092B-C50C-407E-A947-70E740481C1C}">
                <a14:useLocalDpi xmlns:a14="http://schemas.microsoft.com/office/drawing/2010/main" val="0"/>
              </a:ext>
            </a:extLst>
          </a:blip>
          <a:srcRect t="4282"/>
          <a:stretch/>
        </p:blipFill>
        <p:spPr>
          <a:xfrm>
            <a:off x="3378742" y="1923678"/>
            <a:ext cx="5765258" cy="2664169"/>
          </a:xfrm>
          <a:prstGeom prst="rect">
            <a:avLst/>
          </a:prstGeom>
        </p:spPr>
      </p:pic>
    </p:spTree>
    <p:extLst>
      <p:ext uri="{BB962C8B-B14F-4D97-AF65-F5344CB8AC3E}">
        <p14:creationId xmlns:p14="http://schemas.microsoft.com/office/powerpoint/2010/main" val="2274347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C110F-4964-8745-B51C-7B781C1512B3}"/>
              </a:ext>
            </a:extLst>
          </p:cNvPr>
          <p:cNvSpPr>
            <a:spLocks noGrp="1"/>
          </p:cNvSpPr>
          <p:nvPr>
            <p:ph type="title"/>
          </p:nvPr>
        </p:nvSpPr>
        <p:spPr>
          <a:xfrm>
            <a:off x="1187624" y="205979"/>
            <a:ext cx="7499176" cy="857250"/>
          </a:xfrm>
        </p:spPr>
        <p:txBody>
          <a:bodyPr/>
          <a:lstStyle/>
          <a:p>
            <a:r>
              <a:rPr lang="en-US" dirty="0"/>
              <a:t>Product Design </a:t>
            </a:r>
          </a:p>
        </p:txBody>
      </p:sp>
      <p:sp>
        <p:nvSpPr>
          <p:cNvPr id="3" name="Text Placeholder 2">
            <a:extLst>
              <a:ext uri="{FF2B5EF4-FFF2-40B4-BE49-F238E27FC236}">
                <a16:creationId xmlns:a16="http://schemas.microsoft.com/office/drawing/2014/main" id="{B75321E3-1670-9A47-B603-EE9BB7EBD274}"/>
              </a:ext>
            </a:extLst>
          </p:cNvPr>
          <p:cNvSpPr>
            <a:spLocks noGrp="1"/>
          </p:cNvSpPr>
          <p:nvPr>
            <p:ph type="body" idx="1"/>
          </p:nvPr>
        </p:nvSpPr>
        <p:spPr>
          <a:xfrm>
            <a:off x="1187623" y="1151335"/>
            <a:ext cx="7632847" cy="479822"/>
          </a:xfrm>
        </p:spPr>
        <p:txBody>
          <a:bodyPr/>
          <a:lstStyle/>
          <a:p>
            <a:r>
              <a:rPr lang="en-US" dirty="0"/>
              <a:t>Feature: Like Restaurants and Save to Favorite List </a:t>
            </a:r>
          </a:p>
        </p:txBody>
      </p:sp>
      <p:sp>
        <p:nvSpPr>
          <p:cNvPr id="10" name="Content Placeholder 9">
            <a:extLst>
              <a:ext uri="{FF2B5EF4-FFF2-40B4-BE49-F238E27FC236}">
                <a16:creationId xmlns:a16="http://schemas.microsoft.com/office/drawing/2014/main" id="{33B23CF8-9328-4548-A27E-7F4ABBA2C5F9}"/>
              </a:ext>
            </a:extLst>
          </p:cNvPr>
          <p:cNvSpPr>
            <a:spLocks noGrp="1"/>
          </p:cNvSpPr>
          <p:nvPr>
            <p:ph sz="quarter" idx="4"/>
          </p:nvPr>
        </p:nvSpPr>
        <p:spPr>
          <a:xfrm>
            <a:off x="1187624" y="1695791"/>
            <a:ext cx="3168351" cy="479822"/>
          </a:xfrm>
        </p:spPr>
        <p:txBody>
          <a:bodyPr/>
          <a:lstStyle/>
          <a:p>
            <a:r>
              <a:rPr lang="en-US" dirty="0"/>
              <a:t>Tool: jQuery.ajax()</a:t>
            </a:r>
          </a:p>
          <a:p>
            <a:endParaRPr lang="en-US" dirty="0"/>
          </a:p>
        </p:txBody>
      </p:sp>
      <p:pic>
        <p:nvPicPr>
          <p:cNvPr id="7" name="Picture 6">
            <a:extLst>
              <a:ext uri="{FF2B5EF4-FFF2-40B4-BE49-F238E27FC236}">
                <a16:creationId xmlns:a16="http://schemas.microsoft.com/office/drawing/2014/main" id="{F273CB32-9A59-6C44-AE72-35F2C8DAF9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2459" y="2787774"/>
            <a:ext cx="2918451" cy="1909482"/>
          </a:xfrm>
          <a:prstGeom prst="rect">
            <a:avLst/>
          </a:prstGeom>
        </p:spPr>
      </p:pic>
      <p:pic>
        <p:nvPicPr>
          <p:cNvPr id="6" name="Picture 5">
            <a:extLst>
              <a:ext uri="{FF2B5EF4-FFF2-40B4-BE49-F238E27FC236}">
                <a16:creationId xmlns:a16="http://schemas.microsoft.com/office/drawing/2014/main" id="{F158D0F1-7C63-B84F-AC67-9F101C8B9595}"/>
              </a:ext>
            </a:extLst>
          </p:cNvPr>
          <p:cNvPicPr>
            <a:picLocks noChangeAspect="1"/>
          </p:cNvPicPr>
          <p:nvPr/>
        </p:nvPicPr>
        <p:blipFill rotWithShape="1">
          <a:blip r:embed="rId4">
            <a:extLst>
              <a:ext uri="{28A0092B-C50C-407E-A947-70E740481C1C}">
                <a14:useLocalDpi xmlns:a14="http://schemas.microsoft.com/office/drawing/2010/main" val="0"/>
              </a:ext>
            </a:extLst>
          </a:blip>
          <a:srcRect t="1783"/>
          <a:stretch/>
        </p:blipFill>
        <p:spPr>
          <a:xfrm>
            <a:off x="4735180" y="2678364"/>
            <a:ext cx="4408820" cy="1909482"/>
          </a:xfrm>
          <a:prstGeom prst="rect">
            <a:avLst/>
          </a:prstGeom>
        </p:spPr>
      </p:pic>
    </p:spTree>
    <p:extLst>
      <p:ext uri="{BB962C8B-B14F-4D97-AF65-F5344CB8AC3E}">
        <p14:creationId xmlns:p14="http://schemas.microsoft.com/office/powerpoint/2010/main" val="338102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C3AB46-1AF6-B54B-9224-BD08A37B8708}"/>
              </a:ext>
            </a:extLst>
          </p:cNvPr>
          <p:cNvSpPr>
            <a:spLocks noGrp="1"/>
          </p:cNvSpPr>
          <p:nvPr>
            <p:ph type="title"/>
          </p:nvPr>
        </p:nvSpPr>
        <p:spPr>
          <a:xfrm>
            <a:off x="1187624" y="2143125"/>
            <a:ext cx="6948264" cy="857250"/>
          </a:xfrm>
        </p:spPr>
        <p:txBody>
          <a:bodyPr/>
          <a:lstStyle/>
          <a:p>
            <a:r>
              <a:rPr lang="en-US" dirty="0"/>
              <a:t>Demo</a:t>
            </a:r>
          </a:p>
        </p:txBody>
      </p:sp>
    </p:spTree>
    <p:extLst>
      <p:ext uri="{BB962C8B-B14F-4D97-AF65-F5344CB8AC3E}">
        <p14:creationId xmlns:p14="http://schemas.microsoft.com/office/powerpoint/2010/main" val="18009735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792</TotalTime>
  <Words>366</Words>
  <Application>Microsoft Macintosh PowerPoint</Application>
  <PresentationFormat>On-screen Show (16:9)</PresentationFormat>
  <Paragraphs>48</Paragraphs>
  <Slides>9</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맑은 고딕</vt:lpstr>
      <vt:lpstr>Ubuntu</vt:lpstr>
      <vt:lpstr>Arial</vt:lpstr>
      <vt:lpstr>Calibri</vt:lpstr>
      <vt:lpstr>Office Theme</vt:lpstr>
      <vt:lpstr>PowerPoint Presentation</vt:lpstr>
      <vt:lpstr>Project Goals </vt:lpstr>
      <vt:lpstr>     ETL - Phase 1(Data Collection)</vt:lpstr>
      <vt:lpstr>     ETL - Phase 2 (Data Pair)</vt:lpstr>
      <vt:lpstr>PowerPoint Presentation</vt:lpstr>
      <vt:lpstr>Product Design </vt:lpstr>
      <vt:lpstr>Product Design </vt:lpstr>
      <vt:lpstr>Product Design </vt:lpstr>
      <vt:lpstr>Demo</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Registered User</dc:creator>
  <cp:lastModifiedBy>Junlin chen</cp:lastModifiedBy>
  <cp:revision>37</cp:revision>
  <dcterms:created xsi:type="dcterms:W3CDTF">2014-04-01T16:27:38Z</dcterms:created>
  <dcterms:modified xsi:type="dcterms:W3CDTF">2019-06-30T17:06:38Z</dcterms:modified>
</cp:coreProperties>
</file>